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1" r:id="rId4"/>
    <p:sldId id="277" r:id="rId5"/>
    <p:sldId id="276" r:id="rId6"/>
    <p:sldId id="279" r:id="rId7"/>
    <p:sldId id="278" r:id="rId8"/>
    <p:sldId id="280" r:id="rId9"/>
    <p:sldId id="265" r:id="rId10"/>
    <p:sldId id="267" r:id="rId11"/>
    <p:sldId id="281" r:id="rId12"/>
    <p:sldId id="258" r:id="rId13"/>
    <p:sldId id="272" r:id="rId14"/>
    <p:sldId id="259" r:id="rId15"/>
    <p:sldId id="273" r:id="rId16"/>
    <p:sldId id="260" r:id="rId17"/>
    <p:sldId id="274" r:id="rId18"/>
    <p:sldId id="261" r:id="rId19"/>
    <p:sldId id="262" r:id="rId20"/>
    <p:sldId id="266" r:id="rId21"/>
    <p:sldId id="263" r:id="rId22"/>
    <p:sldId id="264" r:id="rId23"/>
    <p:sldId id="257" r:id="rId24"/>
    <p:sldId id="27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441"/>
    <a:srgbClr val="ED182A"/>
    <a:srgbClr val="C4B2F2"/>
    <a:srgbClr val="53453A"/>
    <a:srgbClr val="362414"/>
    <a:srgbClr val="5D4D3E"/>
    <a:srgbClr val="DC7317"/>
    <a:srgbClr val="513E31"/>
    <a:srgbClr val="E83C41"/>
    <a:srgbClr val="FFC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4818B-2975-4A80-A99D-FD68354C4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766CC6-198C-48BD-8258-DC7FCCB42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69607-56E2-4E6C-8582-EA95ED8B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DAC1DB-0454-4862-ADB9-3623945A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F8B5B4-E081-4CDF-8B2B-56CFD1B7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28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2E9F6-96F7-4C6D-B777-0B400899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ED431D-5260-4C4B-A899-10839457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71C189-8B32-4848-9051-B746AD41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2991F7-E300-41A1-AD4E-7BA270EF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24D953-AD2D-4592-AFCA-9115CE7B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864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F7BBD8-6883-4E18-B851-B369D2E1D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597026-9720-467B-9BCB-A2F4FA02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0CFB9-0296-428C-A505-B3ABB4C1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DEB135-FE19-4A2D-A8F3-36F2EFF2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01C34-6BFA-4E58-A5DE-DAECFEFB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85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8D025-1540-4CB1-A3B1-95420946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8EED8-8246-4E0D-A241-BE5FE480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594AF7-2652-4002-917A-7F3839CA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8411E-0F42-4119-B0C7-3724A3F7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A4A78-7DE8-4553-A523-EC1246A0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31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44B20-50CE-4645-B3F3-379E0FB0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3FBE7A-AFBA-4365-B62D-167C91E7B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A9F8F8-A4FB-4368-814F-BC558934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78122-62A6-4B8B-93DD-18FFF9CC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C20E7-2363-4AE6-8201-CA2DF4FD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212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247C6-E58D-4CD4-AB74-F9382510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36209D-F9E9-412F-BF83-D416692F8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A9778D-4F56-4EBB-986E-E496E3371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6DA09E-5519-4C83-ACE4-5043B231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AE5953-A916-4742-AD43-9578AD03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CD4D49-407A-47C9-91EB-B4F82F5E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338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0CA89-5428-424F-BCED-ADF43C85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2E4A9F-413A-45C0-8EEF-64AFB81C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3DED89-F453-4F3B-BB38-A63A9C6F8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8AFAB1-61A0-471B-96BA-2067E15AD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4743B9-7032-494A-84F0-EED8B963F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CF8F-2979-45C7-8071-5C0A348C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C657CD-35D2-46FB-B034-38F9CE43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C6A164-9142-4082-AD18-D5BBFE98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661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BE0B4-9B2E-4E8B-9613-78E88519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D48C08-6E7B-4FBB-8364-7EAC7F0E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6FD7E8-2962-4872-8FEC-517B7976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3EE77C-503C-407E-931A-C3E6ADAA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625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9AECB7-E7D9-436A-B834-E7FEEA14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28248E-2DE9-4C33-9448-A111CECB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EB5ABB-2E55-4A81-818A-0A955270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209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69F57-4846-47D2-91D5-E9B14321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F6DE6B-2844-4822-8CD0-B07BBA32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EBF300-4BEC-4F37-963C-F537138E9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E6ECB2-A388-4827-9ADA-F03B9D45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DC013-BC62-4B6D-90EF-6C6DF38C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EAB3A2-B7B5-4780-9A3E-FBE2FACA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754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66900-36C2-48D6-90BA-EDBDD0E2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3003C0-EA1D-4B7F-A22B-5492AE5AB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364252-D523-4305-8DD6-29035EA72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35B2B6-23E2-4D6E-8192-FD33C2B4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6D2F23-3C28-49E6-8960-96D191B7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3AE687-EE60-4317-B37B-BB3DB3A6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809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A3C429-E3A1-43EB-8F90-28D5B7A5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FD83CE-D8DC-4161-964F-8ABCCB59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F5D5D-E41D-4870-98BA-8BC6F37D9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CEF2-432A-418E-B58B-10D028522ECD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00EAD-651C-4F8F-81B5-C6F62638B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6603C-F6CA-4C1B-9CE0-97BFF15B2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864C-118C-4C2E-95F0-CCED53E693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126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16.jpeg"/><Relationship Id="rId5" Type="http://schemas.openxmlformats.org/officeDocument/2006/relationships/image" Target="../media/image23.png"/><Relationship Id="rId10" Type="http://schemas.openxmlformats.org/officeDocument/2006/relationships/image" Target="../media/image17.jpe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7.jpeg"/><Relationship Id="rId4" Type="http://schemas.openxmlformats.org/officeDocument/2006/relationships/image" Target="../media/image31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27.jpeg"/><Relationship Id="rId5" Type="http://schemas.openxmlformats.org/officeDocument/2006/relationships/image" Target="../media/image38.JPG"/><Relationship Id="rId15" Type="http://schemas.openxmlformats.org/officeDocument/2006/relationships/image" Target="../media/image17.jpeg"/><Relationship Id="rId10" Type="http://schemas.openxmlformats.org/officeDocument/2006/relationships/image" Target="../media/image35.jpeg"/><Relationship Id="rId4" Type="http://schemas.openxmlformats.org/officeDocument/2006/relationships/image" Target="../media/image16.jpeg"/><Relationship Id="rId9" Type="http://schemas.openxmlformats.org/officeDocument/2006/relationships/image" Target="../media/image34.jpeg"/><Relationship Id="rId1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C4FE71-E029-4EFC-BB4C-94174A2AD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6" y="1"/>
            <a:ext cx="1503174" cy="25673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1C11A0-DBC0-4033-B7BB-89FFF55194D1}"/>
              </a:ext>
            </a:extLst>
          </p:cNvPr>
          <p:cNvSpPr txBox="1"/>
          <p:nvPr/>
        </p:nvSpPr>
        <p:spPr>
          <a:xfrm>
            <a:off x="7278742" y="4968845"/>
            <a:ext cx="454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Service des communications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8B6DCD9-BA68-4DFB-B50F-DF6526CE8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57" y="0"/>
            <a:ext cx="691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97A3012-1988-4C28-BC3E-F0470C15322D}"/>
              </a:ext>
            </a:extLst>
          </p:cNvPr>
          <p:cNvSpPr txBox="1"/>
          <p:nvPr/>
        </p:nvSpPr>
        <p:spPr>
          <a:xfrm>
            <a:off x="6131335" y="2550061"/>
            <a:ext cx="6060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Pourquoi voudrait-elle </a:t>
            </a:r>
            <a:r>
              <a:rPr lang="fr-CA" sz="4000" b="1" dirty="0">
                <a:solidFill>
                  <a:srgbClr val="ED182A"/>
                </a:solidFill>
                <a:latin typeface="Century Gothic" panose="020B0502020202020204" pitchFamily="34" charset="0"/>
              </a:rPr>
              <a:t>être mobilisée</a:t>
            </a:r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C8B67F-CC88-4C2C-B70F-54612BDB7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47445"/>
            <a:ext cx="5303937" cy="66105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ED173B-FFF4-4FEB-B811-FAE801B2A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0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D1FFA60-5A58-45E1-B088-22827219CAC4}"/>
              </a:ext>
            </a:extLst>
          </p:cNvPr>
          <p:cNvSpPr txBox="1"/>
          <p:nvPr/>
        </p:nvSpPr>
        <p:spPr>
          <a:xfrm>
            <a:off x="5904117" y="2449780"/>
            <a:ext cx="5285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Nos compétences, vos idées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D7F53B-6C0D-476A-9760-E2D1F817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416392-4E1D-4D04-AE59-34C04FD9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68" y="114300"/>
            <a:ext cx="691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upée, clipart&#10;&#10;Description générée automatiquement">
            <a:extLst>
              <a:ext uri="{FF2B5EF4-FFF2-40B4-BE49-F238E27FC236}">
                <a16:creationId xmlns:a16="http://schemas.microsoft.com/office/drawing/2014/main" id="{BCD77609-111D-44F0-B431-E75CE6F60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" y="2171700"/>
            <a:ext cx="2219325" cy="4686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89D4E0-994B-43D6-8ECD-476B1535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29" y="883090"/>
            <a:ext cx="2219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, Twitter Symbol, Meaning, History and Evolution">
            <a:extLst>
              <a:ext uri="{FF2B5EF4-FFF2-40B4-BE49-F238E27FC236}">
                <a16:creationId xmlns:a16="http://schemas.microsoft.com/office/drawing/2014/main" id="{C18B5AFA-63F1-4ED8-88B3-A9F2994A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6" y="841022"/>
            <a:ext cx="2994025" cy="26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634D252-F95D-4133-9C25-2D86A3B4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89" y="3389909"/>
            <a:ext cx="28067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0BE1FF-C006-4944-B1E8-02ED148E7D96}"/>
              </a:ext>
            </a:extLst>
          </p:cNvPr>
          <p:cNvSpPr/>
          <p:nvPr/>
        </p:nvSpPr>
        <p:spPr>
          <a:xfrm>
            <a:off x="139699" y="5730962"/>
            <a:ext cx="2806700" cy="1016000"/>
          </a:xfrm>
          <a:prstGeom prst="rect">
            <a:avLst/>
          </a:prstGeom>
          <a:solidFill>
            <a:srgbClr val="B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465245-E7F3-49CA-9984-7858AB932569}"/>
              </a:ext>
            </a:extLst>
          </p:cNvPr>
          <p:cNvSpPr txBox="1"/>
          <p:nvPr/>
        </p:nvSpPr>
        <p:spPr>
          <a:xfrm>
            <a:off x="750941" y="5885019"/>
            <a:ext cx="170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Vicky</a:t>
            </a:r>
          </a:p>
        </p:txBody>
      </p:sp>
      <p:pic>
        <p:nvPicPr>
          <p:cNvPr id="9" name="Picture 8" descr="premiere-pro-logo - Cinema Sound">
            <a:extLst>
              <a:ext uri="{FF2B5EF4-FFF2-40B4-BE49-F238E27FC236}">
                <a16:creationId xmlns:a16="http://schemas.microsoft.com/office/drawing/2014/main" id="{255D5491-BE94-4371-B1D6-1D99D952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181" y="2578155"/>
            <a:ext cx="1848445" cy="18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What we do - Umbraco | DX Digital">
            <a:extLst>
              <a:ext uri="{FF2B5EF4-FFF2-40B4-BE49-F238E27FC236}">
                <a16:creationId xmlns:a16="http://schemas.microsoft.com/office/drawing/2014/main" id="{5A4A36EB-D075-47CC-B51A-34648FCB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82" y="4974978"/>
            <a:ext cx="3217042" cy="12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ouTube - Logos, brands and logotypes">
            <a:extLst>
              <a:ext uri="{FF2B5EF4-FFF2-40B4-BE49-F238E27FC236}">
                <a16:creationId xmlns:a16="http://schemas.microsoft.com/office/drawing/2014/main" id="{85EF85F8-D0B0-4E5D-AB2D-1F6B71B0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13" y="3803210"/>
            <a:ext cx="286141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9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C163C73-2C51-47D5-A848-63DD6CB32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B832B27-E4AC-4B01-880C-CB7BA3B149FC}"/>
              </a:ext>
            </a:extLst>
          </p:cNvPr>
          <p:cNvSpPr txBox="1"/>
          <p:nvPr/>
        </p:nvSpPr>
        <p:spPr>
          <a:xfrm>
            <a:off x="4934770" y="766108"/>
            <a:ext cx="7765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Création de compte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Conseils pour l’animation de page/groupe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Conseils de publication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Conseils pour achat de publicité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Conseils pour booster une publication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Stratégie de déploiement d’une nouvelle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</a:t>
            </a:r>
          </a:p>
        </p:txBody>
      </p:sp>
      <p:pic>
        <p:nvPicPr>
          <p:cNvPr id="7" name="Image 6" descr="Une image contenant texte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C32652DB-B976-4632-A557-5B2AAE690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678" y="127000"/>
            <a:ext cx="7266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eencast-O-Matic: Herramienta gratuita para realizar ...">
            <a:extLst>
              <a:ext uri="{FF2B5EF4-FFF2-40B4-BE49-F238E27FC236}">
                <a16:creationId xmlns:a16="http://schemas.microsoft.com/office/drawing/2014/main" id="{C9235CD6-F4C1-47D2-AD50-8684121C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79" y="2381325"/>
            <a:ext cx="4449414" cy="21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CB55A2E-84FA-4D6F-9C12-56203654C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5" y="1762125"/>
            <a:ext cx="2286000" cy="50958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95E8C1-85D8-49D4-9916-AA69C244C8CB}"/>
              </a:ext>
            </a:extLst>
          </p:cNvPr>
          <p:cNvSpPr/>
          <p:nvPr/>
        </p:nvSpPr>
        <p:spPr>
          <a:xfrm>
            <a:off x="139699" y="5730962"/>
            <a:ext cx="2806700" cy="1016000"/>
          </a:xfrm>
          <a:prstGeom prst="rect">
            <a:avLst/>
          </a:prstGeom>
          <a:solidFill>
            <a:srgbClr val="2A6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0DAD55-AF86-4E2F-BB09-29E94ABCFB6C}"/>
              </a:ext>
            </a:extLst>
          </p:cNvPr>
          <p:cNvSpPr txBox="1"/>
          <p:nvPr/>
        </p:nvSpPr>
        <p:spPr>
          <a:xfrm>
            <a:off x="921569" y="5885019"/>
            <a:ext cx="1242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Éric</a:t>
            </a:r>
          </a:p>
        </p:txBody>
      </p:sp>
      <p:pic>
        <p:nvPicPr>
          <p:cNvPr id="2050" name="Picture 2" descr="logo tva bleu - Diffusion Saguenay">
            <a:extLst>
              <a:ext uri="{FF2B5EF4-FFF2-40B4-BE49-F238E27FC236}">
                <a16:creationId xmlns:a16="http://schemas.microsoft.com/office/drawing/2014/main" id="{DDE18C75-CFF6-4CD4-B29D-2105F33F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31" y="819943"/>
            <a:ext cx="367121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BC Radio Canada Logo - LogoDix">
            <a:extLst>
              <a:ext uri="{FF2B5EF4-FFF2-40B4-BE49-F238E27FC236}">
                <a16:creationId xmlns:a16="http://schemas.microsoft.com/office/drawing/2014/main" id="{4EAB9AC0-E2AA-4D3B-BBD5-8909F4E1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79" y="2612554"/>
            <a:ext cx="5524500" cy="14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- POINTS DE VUE _______________: LA PRESSE et son avenir...">
            <a:extLst>
              <a:ext uri="{FF2B5EF4-FFF2-40B4-BE49-F238E27FC236}">
                <a16:creationId xmlns:a16="http://schemas.microsoft.com/office/drawing/2014/main" id="{662E1C18-16CA-4031-AA63-D9360992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43" y="618703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0E1FF660-1384-42C8-87EE-852BC26A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36" y="5383628"/>
            <a:ext cx="2313013" cy="8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AB51C9-0A34-4FEE-A0DC-C5CF643C5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0899" y="618703"/>
            <a:ext cx="2950929" cy="2159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C263D91-B284-49C3-8072-8FA35DC34B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pic>
        <p:nvPicPr>
          <p:cNvPr id="14" name="Picture 10" descr="What we do - Umbraco | DX Digital">
            <a:extLst>
              <a:ext uri="{FF2B5EF4-FFF2-40B4-BE49-F238E27FC236}">
                <a16:creationId xmlns:a16="http://schemas.microsoft.com/office/drawing/2014/main" id="{6F6A2CB6-B6E9-4700-8C37-45E78391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43" y="3690428"/>
            <a:ext cx="3217042" cy="12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remiere-pro-logo - Cinema Sound">
            <a:extLst>
              <a:ext uri="{FF2B5EF4-FFF2-40B4-BE49-F238E27FC236}">
                <a16:creationId xmlns:a16="http://schemas.microsoft.com/office/drawing/2014/main" id="{7579957D-C335-4C87-A691-0D9B1878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383" y="4898517"/>
            <a:ext cx="1848445" cy="18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eFlyerMaker Integrates With MatcherAnalytics to Deliver ...">
            <a:extLst>
              <a:ext uri="{FF2B5EF4-FFF2-40B4-BE49-F238E27FC236}">
                <a16:creationId xmlns:a16="http://schemas.microsoft.com/office/drawing/2014/main" id="{A7A7189E-E9C4-4385-88C5-E06E0316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68" y="4124028"/>
            <a:ext cx="45148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4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B9E2D7A-0FA5-47E1-A7FC-EB1399316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70A829-C158-4682-ABC5-C44E87083FA4}"/>
              </a:ext>
            </a:extLst>
          </p:cNvPr>
          <p:cNvSpPr txBox="1"/>
          <p:nvPr/>
        </p:nvSpPr>
        <p:spPr>
          <a:xfrm>
            <a:off x="1965735" y="1317076"/>
            <a:ext cx="8260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Aide à la préparation de lignes de communication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Conseils avant une rencontre avec un journaliste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Stratégie de déploiement d’une nouvelle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Aide à la rédaction d’un communiqué de presse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Tournage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Scénarisation de votre vidéo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</a:t>
            </a:r>
          </a:p>
        </p:txBody>
      </p:sp>
      <p:pic>
        <p:nvPicPr>
          <p:cNvPr id="5" name="Image 4" descr="Une image contenant microphone, lumière&#10;&#10;Description générée automatiquement">
            <a:extLst>
              <a:ext uri="{FF2B5EF4-FFF2-40B4-BE49-F238E27FC236}">
                <a16:creationId xmlns:a16="http://schemas.microsoft.com/office/drawing/2014/main" id="{0D7D4542-3819-4A18-8538-127C68E9A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0" y="3625400"/>
            <a:ext cx="69596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5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5375D0D-3409-415E-8E7C-175A96B55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" y="1962150"/>
            <a:ext cx="2209800" cy="4895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9446AE-2A28-4AC9-A3AD-2482C7821F97}"/>
              </a:ext>
            </a:extLst>
          </p:cNvPr>
          <p:cNvSpPr/>
          <p:nvPr/>
        </p:nvSpPr>
        <p:spPr>
          <a:xfrm>
            <a:off x="139699" y="5730962"/>
            <a:ext cx="2806700" cy="1016000"/>
          </a:xfrm>
          <a:prstGeom prst="rect">
            <a:avLst/>
          </a:prstGeom>
          <a:solidFill>
            <a:srgbClr val="183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7B536A-148B-4BA2-902E-AE93BD96BF0C}"/>
              </a:ext>
            </a:extLst>
          </p:cNvPr>
          <p:cNvSpPr txBox="1"/>
          <p:nvPr/>
        </p:nvSpPr>
        <p:spPr>
          <a:xfrm>
            <a:off x="616770" y="5885019"/>
            <a:ext cx="202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France</a:t>
            </a:r>
          </a:p>
        </p:txBody>
      </p:sp>
      <p:pic>
        <p:nvPicPr>
          <p:cNvPr id="1026" name="Picture 2" descr="Adobe Acrobat Logo Download - AI - All Vector Logo">
            <a:extLst>
              <a:ext uri="{FF2B5EF4-FFF2-40B4-BE49-F238E27FC236}">
                <a16:creationId xmlns:a16="http://schemas.microsoft.com/office/drawing/2014/main" id="{F940A5D0-29F1-4681-A6A9-1B8F72CB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339802"/>
            <a:ext cx="3933825" cy="21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be Illustrator CC Logo PNG Transparent &amp; SVG Vector ...">
            <a:extLst>
              <a:ext uri="{FF2B5EF4-FFF2-40B4-BE49-F238E27FC236}">
                <a16:creationId xmlns:a16="http://schemas.microsoft.com/office/drawing/2014/main" id="{4943288A-C372-4120-BCD7-A4D3B26C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79" y="2554838"/>
            <a:ext cx="1749426" cy="17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esign CC Logo PNG Transparent &amp; SVG Vector - Freebie Supply">
            <a:extLst>
              <a:ext uri="{FF2B5EF4-FFF2-40B4-BE49-F238E27FC236}">
                <a16:creationId xmlns:a16="http://schemas.microsoft.com/office/drawing/2014/main" id="{FB4660A8-F41A-4F43-AFEC-1A44EA5E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05" y="2554839"/>
            <a:ext cx="1749425" cy="17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shop Logo - Adobe CC Download Vector">
            <a:extLst>
              <a:ext uri="{FF2B5EF4-FFF2-40B4-BE49-F238E27FC236}">
                <a16:creationId xmlns:a16="http://schemas.microsoft.com/office/drawing/2014/main" id="{31FE82F9-573C-418A-B25D-79652606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430" y="2554838"/>
            <a:ext cx="1749425" cy="17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soft Logo, Microsoft Symbol, Meaning, History and ...">
            <a:extLst>
              <a:ext uri="{FF2B5EF4-FFF2-40B4-BE49-F238E27FC236}">
                <a16:creationId xmlns:a16="http://schemas.microsoft.com/office/drawing/2014/main" id="{4635EE84-1A59-4D0A-BA5B-4355EDD9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29" y="796050"/>
            <a:ext cx="1734011" cy="16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Powerpoint - Aprentiv'Conseil et Formation">
            <a:extLst>
              <a:ext uri="{FF2B5EF4-FFF2-40B4-BE49-F238E27FC236}">
                <a16:creationId xmlns:a16="http://schemas.microsoft.com/office/drawing/2014/main" id="{182A1E6A-0EDD-419A-AAE8-2C1D70A6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4" y="922255"/>
            <a:ext cx="1527175" cy="14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FlyerMaker Integrates With MatcherAnalytics to Deliver ...">
            <a:extLst>
              <a:ext uri="{FF2B5EF4-FFF2-40B4-BE49-F238E27FC236}">
                <a16:creationId xmlns:a16="http://schemas.microsoft.com/office/drawing/2014/main" id="{1BDAD1DE-159A-43F4-AC39-70EFBBF8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4" y="4554075"/>
            <a:ext cx="45148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What we do - Umbraco | DX Digital">
            <a:extLst>
              <a:ext uri="{FF2B5EF4-FFF2-40B4-BE49-F238E27FC236}">
                <a16:creationId xmlns:a16="http://schemas.microsoft.com/office/drawing/2014/main" id="{D2422421-E28D-45BB-AB74-38C224C7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4" y="4490318"/>
            <a:ext cx="3217042" cy="12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7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strument d’écriture, stationnaire, crayon, très coloré&#10;&#10;Description générée automatiquement">
            <a:extLst>
              <a:ext uri="{FF2B5EF4-FFF2-40B4-BE49-F238E27FC236}">
                <a16:creationId xmlns:a16="http://schemas.microsoft.com/office/drawing/2014/main" id="{7FE51956-4903-4F98-ABBB-AE19DB2E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7" y="0"/>
            <a:ext cx="5282803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141D311-3C31-4C02-ACFE-92BC33506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AB90A5-6062-4D63-9B67-6F2BA980E3DC}"/>
              </a:ext>
            </a:extLst>
          </p:cNvPr>
          <p:cNvSpPr txBox="1"/>
          <p:nvPr/>
        </p:nvSpPr>
        <p:spPr>
          <a:xfrm>
            <a:off x="1416870" y="1693208"/>
            <a:ext cx="82605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Création de formulaire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Création de visuels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Montage et correction de documents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Création de présentations PowerPoint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Téléversement de documents sur Mon SFPQ en ligne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Montage et envoi d’infolettres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Prise de photos et corrections photographiques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à jour du site Web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Réponse aux membres par la boîte de courriel des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67262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ML5 Logo - Logo-Share">
            <a:extLst>
              <a:ext uri="{FF2B5EF4-FFF2-40B4-BE49-F238E27FC236}">
                <a16:creationId xmlns:a16="http://schemas.microsoft.com/office/drawing/2014/main" id="{5FE44F69-D985-4560-B0D4-40FC1353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02" y="0"/>
            <a:ext cx="3809790" cy="25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obe Acrobat Logo Download - AI - All Vector Logo">
            <a:extLst>
              <a:ext uri="{FF2B5EF4-FFF2-40B4-BE49-F238E27FC236}">
                <a16:creationId xmlns:a16="http://schemas.microsoft.com/office/drawing/2014/main" id="{95ED4DA1-7F6F-4E2A-B22C-6F923143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073102"/>
            <a:ext cx="3933825" cy="21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premiere-pro-logo - Cinema Sound">
            <a:extLst>
              <a:ext uri="{FF2B5EF4-FFF2-40B4-BE49-F238E27FC236}">
                <a16:creationId xmlns:a16="http://schemas.microsoft.com/office/drawing/2014/main" id="{E5EA6EDC-A022-4F07-BDDA-714B4791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79" y="2264694"/>
            <a:ext cx="1837406" cy="18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081CD3-5D41-4070-8CBC-C09D417E9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5" y="1905000"/>
            <a:ext cx="2219325" cy="4953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D4BA43-70FF-4C45-953C-5AA50B2FCD74}"/>
              </a:ext>
            </a:extLst>
          </p:cNvPr>
          <p:cNvSpPr/>
          <p:nvPr/>
        </p:nvSpPr>
        <p:spPr>
          <a:xfrm>
            <a:off x="139699" y="5730962"/>
            <a:ext cx="2806700" cy="1016000"/>
          </a:xfrm>
          <a:prstGeom prst="rect">
            <a:avLst/>
          </a:prstGeom>
          <a:solidFill>
            <a:srgbClr val="BB5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83E7BE-8C60-4E83-953B-7BF03398CC2E}"/>
              </a:ext>
            </a:extLst>
          </p:cNvPr>
          <p:cNvSpPr txBox="1"/>
          <p:nvPr/>
        </p:nvSpPr>
        <p:spPr>
          <a:xfrm>
            <a:off x="702083" y="5885019"/>
            <a:ext cx="168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Danie</a:t>
            </a:r>
          </a:p>
        </p:txBody>
      </p:sp>
      <p:pic>
        <p:nvPicPr>
          <p:cNvPr id="7" name="Picture 4" descr="Adobe Illustrator CC Logo PNG Transparent &amp; SVG Vector ...">
            <a:extLst>
              <a:ext uri="{FF2B5EF4-FFF2-40B4-BE49-F238E27FC236}">
                <a16:creationId xmlns:a16="http://schemas.microsoft.com/office/drawing/2014/main" id="{7E3D3857-0A09-4422-A90B-6660F884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79" y="2288138"/>
            <a:ext cx="1749426" cy="17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Design CC Logo PNG Transparent &amp; SVG Vector - Freebie Supply">
            <a:extLst>
              <a:ext uri="{FF2B5EF4-FFF2-40B4-BE49-F238E27FC236}">
                <a16:creationId xmlns:a16="http://schemas.microsoft.com/office/drawing/2014/main" id="{F4C7667E-5750-4416-80B5-99E141D5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05" y="2288139"/>
            <a:ext cx="1749425" cy="17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hotoshop Logo - Adobe CC Download Vector">
            <a:extLst>
              <a:ext uri="{FF2B5EF4-FFF2-40B4-BE49-F238E27FC236}">
                <a16:creationId xmlns:a16="http://schemas.microsoft.com/office/drawing/2014/main" id="{5E2354F2-2B1F-4A13-BDEE-B471292A8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30" y="2288138"/>
            <a:ext cx="1749425" cy="17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Microsoft Logo, Microsoft Symbol, Meaning, History and ...">
            <a:extLst>
              <a:ext uri="{FF2B5EF4-FFF2-40B4-BE49-F238E27FC236}">
                <a16:creationId xmlns:a16="http://schemas.microsoft.com/office/drawing/2014/main" id="{1F1C68F1-A7B3-43BC-9620-12000FAF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29" y="514619"/>
            <a:ext cx="1749425" cy="16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Logo Powerpoint - Aprentiv'Conseil et Formation">
            <a:extLst>
              <a:ext uri="{FF2B5EF4-FFF2-40B4-BE49-F238E27FC236}">
                <a16:creationId xmlns:a16="http://schemas.microsoft.com/office/drawing/2014/main" id="{6C7E295F-E773-4A3C-84C4-12F3A4CEC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4" y="655555"/>
            <a:ext cx="1527175" cy="14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eFlyerMaker Integrates With MatcherAnalytics to Deliver ...">
            <a:extLst>
              <a:ext uri="{FF2B5EF4-FFF2-40B4-BE49-F238E27FC236}">
                <a16:creationId xmlns:a16="http://schemas.microsoft.com/office/drawing/2014/main" id="{87446BA3-A250-462C-9974-4903A88D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6" y="4305399"/>
            <a:ext cx="45148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rveyMonkey | Case Study | Portfolio | Spectrum Equity">
            <a:extLst>
              <a:ext uri="{FF2B5EF4-FFF2-40B4-BE49-F238E27FC236}">
                <a16:creationId xmlns:a16="http://schemas.microsoft.com/office/drawing/2014/main" id="{36F78F17-43EB-4A59-94CD-28BDC00B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1" y="5090600"/>
            <a:ext cx="3140076" cy="1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cel logo histoire et signification, evolution, symbole Excel">
            <a:extLst>
              <a:ext uri="{FF2B5EF4-FFF2-40B4-BE49-F238E27FC236}">
                <a16:creationId xmlns:a16="http://schemas.microsoft.com/office/drawing/2014/main" id="{C8460C40-A504-4DF7-8392-3257EF8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54" y="514619"/>
            <a:ext cx="1845323" cy="16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yond (2014-present) - Rotten Websites Wiki">
            <a:extLst>
              <a:ext uri="{FF2B5EF4-FFF2-40B4-BE49-F238E27FC236}">
                <a16:creationId xmlns:a16="http://schemas.microsoft.com/office/drawing/2014/main" id="{EC04D69B-ED89-4A34-A3BF-5117DE08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47" y="4205999"/>
            <a:ext cx="2257464" cy="8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we do - Umbraco | DX Digital">
            <a:extLst>
              <a:ext uri="{FF2B5EF4-FFF2-40B4-BE49-F238E27FC236}">
                <a16:creationId xmlns:a16="http://schemas.microsoft.com/office/drawing/2014/main" id="{4BBD0C14-C982-4185-A44D-811FEAFB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44" y="5371693"/>
            <a:ext cx="3217042" cy="12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4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56A501D-A331-4E0F-BB36-6AF4630FF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D29966-D237-4FC3-A29F-F66B36358CE1}"/>
              </a:ext>
            </a:extLst>
          </p:cNvPr>
          <p:cNvSpPr txBox="1"/>
          <p:nvPr/>
        </p:nvSpPr>
        <p:spPr>
          <a:xfrm>
            <a:off x="1965734" y="1002774"/>
            <a:ext cx="8867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Stratégie de communication pour mobilisation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Création d’infographies et de présentations PowerPoint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Rédaction et correction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Création de sondages et mise en ligne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Conception d’objets de mobilisation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Idéation en tout genre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Animation 2D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Organisation d’événements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Analyse de statistiques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Création de pages Web (et gestion du site Web)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Scénarisation</a:t>
            </a:r>
          </a:p>
          <a:p>
            <a:pPr marL="342900" indent="-342900">
              <a:buFontTx/>
              <a:buChar char="-"/>
            </a:pP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3EFE7B-9122-4B42-8CEF-76076A57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329" y="190500"/>
            <a:ext cx="8075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D2B02AE-2387-40AB-B638-6A8A4F52D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4F16F2-E077-4055-AEF4-266189E10497}"/>
              </a:ext>
            </a:extLst>
          </p:cNvPr>
          <p:cNvSpPr txBox="1"/>
          <p:nvPr/>
        </p:nvSpPr>
        <p:spPr>
          <a:xfrm>
            <a:off x="4749267" y="3946799"/>
            <a:ext cx="4554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Quelques notions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9C06B6-63C1-4E85-9A7D-3328B3FC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8526">
            <a:off x="-651752" y="1055112"/>
            <a:ext cx="7814198" cy="40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1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B6C588-C3DF-470F-9BAD-851D3184E98D}"/>
              </a:ext>
            </a:extLst>
          </p:cNvPr>
          <p:cNvSpPr txBox="1"/>
          <p:nvPr/>
        </p:nvSpPr>
        <p:spPr>
          <a:xfrm>
            <a:off x="1298384" y="2327553"/>
            <a:ext cx="7070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mobiliserez-vous votre gang?</a:t>
            </a:r>
          </a:p>
        </p:txBody>
      </p:sp>
      <p:pic>
        <p:nvPicPr>
          <p:cNvPr id="4" name="Image 3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AE810BF6-14EC-47E5-BAD5-FBECED23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34" y="221992"/>
            <a:ext cx="516493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77E785-1699-4165-BE7A-A86D9A1ED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1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16ADB1-BCC6-4841-9830-9682DD5787CB}"/>
              </a:ext>
            </a:extLst>
          </p:cNvPr>
          <p:cNvSpPr txBox="1"/>
          <p:nvPr/>
        </p:nvSpPr>
        <p:spPr>
          <a:xfrm>
            <a:off x="5013735" y="2848114"/>
            <a:ext cx="392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5 603 adresses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B13D41-421C-4A4F-A129-F0A9C47C1D4B}"/>
              </a:ext>
            </a:extLst>
          </p:cNvPr>
          <p:cNvSpPr txBox="1"/>
          <p:nvPr/>
        </p:nvSpPr>
        <p:spPr>
          <a:xfrm>
            <a:off x="5013735" y="3457714"/>
            <a:ext cx="322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9 697 jeunes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0BCFAB-B3AE-431F-B14B-A8F3FCFDC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0" y="863600"/>
            <a:ext cx="3920252" cy="5130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637A1F-9923-41E8-853B-3567E43F2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472E05-CA99-4867-BE17-18B854960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2490" y="635001"/>
            <a:ext cx="6477792" cy="6223000"/>
          </a:xfrm>
          <a:prstGeom prst="rect">
            <a:avLst/>
          </a:prstGeom>
        </p:spPr>
      </p:pic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4CFA465C-ABBD-48DC-A5AA-0E45F1AD6E8B}"/>
              </a:ext>
            </a:extLst>
          </p:cNvPr>
          <p:cNvSpPr/>
          <p:nvPr/>
        </p:nvSpPr>
        <p:spPr>
          <a:xfrm flipH="1">
            <a:off x="7579395" y="352166"/>
            <a:ext cx="2443408" cy="1349514"/>
          </a:xfrm>
          <a:prstGeom prst="wedgeRectCallout">
            <a:avLst>
              <a:gd name="adj1" fmla="val -59701"/>
              <a:gd name="adj2" fmla="val 1865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D270A3-5847-45C2-8CB9-1D8CB35ECA70}"/>
              </a:ext>
            </a:extLst>
          </p:cNvPr>
          <p:cNvSpPr txBox="1"/>
          <p:nvPr/>
        </p:nvSpPr>
        <p:spPr>
          <a:xfrm>
            <a:off x="7812248" y="765313"/>
            <a:ext cx="19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253441"/>
                </a:solidFill>
                <a:latin typeface="Century Gothic" panose="020B0502020202020204" pitchFamily="34" charset="0"/>
              </a:rPr>
              <a:t>Infolettre?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F05B054-D070-4978-A6C4-8D6413A80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73" y="5517700"/>
            <a:ext cx="979428" cy="12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0F0B6A6-78AE-4AA9-A430-6ECB8493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36" y="4127500"/>
            <a:ext cx="3795368" cy="3213331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15ECBAC-61D2-4907-8714-C660FB950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0" y="139700"/>
            <a:ext cx="6667500" cy="1905000"/>
          </a:xfrm>
          <a:prstGeom prst="rect">
            <a:avLst/>
          </a:prstGeom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E68229B-9F6C-4181-A366-1FF8BF8F8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0" y="2133600"/>
            <a:ext cx="6667500" cy="1905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CBC1BB-566A-491C-8A83-67BA4F113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936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E84E7A-3834-4A7C-9E69-101903F67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827" y="4127500"/>
            <a:ext cx="3827173" cy="32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45E816F-A656-4D92-83E2-07324B30C80E}"/>
              </a:ext>
            </a:extLst>
          </p:cNvPr>
          <p:cNvSpPr txBox="1"/>
          <p:nvPr/>
        </p:nvSpPr>
        <p:spPr>
          <a:xfrm>
            <a:off x="6364342" y="1731308"/>
            <a:ext cx="5395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Vous avez une idée géniale…?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20D7F7-D3BA-4D37-8925-AB6F1DD0C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308" y="0"/>
            <a:ext cx="7515616" cy="6858000"/>
          </a:xfrm>
          <a:prstGeom prst="rect">
            <a:avLst/>
          </a:prstGeom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3D0CA944-6507-4E95-B824-398417D8B14D}"/>
              </a:ext>
            </a:extLst>
          </p:cNvPr>
          <p:cNvSpPr/>
          <p:nvPr/>
        </p:nvSpPr>
        <p:spPr>
          <a:xfrm>
            <a:off x="3568700" y="342901"/>
            <a:ext cx="2258959" cy="1193800"/>
          </a:xfrm>
          <a:prstGeom prst="wedgeRectCallout">
            <a:avLst>
              <a:gd name="adj1" fmla="val -59701"/>
              <a:gd name="adj2" fmla="val 1865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3DDC42-5F42-43A8-B5D3-F659E5E126E6}"/>
              </a:ext>
            </a:extLst>
          </p:cNvPr>
          <p:cNvSpPr txBox="1"/>
          <p:nvPr/>
        </p:nvSpPr>
        <p:spPr>
          <a:xfrm>
            <a:off x="4005521" y="585858"/>
            <a:ext cx="14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253441"/>
                </a:solidFill>
                <a:latin typeface="Century Gothic" panose="020B0502020202020204" pitchFamily="34" charset="0"/>
              </a:rPr>
              <a:t>#284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F0AE43-12BE-4311-993C-7F1D17ABF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07BD1CF-AD33-4429-BCC3-71CCCF401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66" y="21323"/>
            <a:ext cx="9342635" cy="683667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CFD998B-353C-4345-B6FD-67AA9DD08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FBAC568-5591-4755-A99D-3FA5984DB701}"/>
              </a:ext>
            </a:extLst>
          </p:cNvPr>
          <p:cNvSpPr txBox="1"/>
          <p:nvPr/>
        </p:nvSpPr>
        <p:spPr>
          <a:xfrm>
            <a:off x="489771" y="559931"/>
            <a:ext cx="4084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Vous assurez la relève du SFPQ.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A3A7A-0356-4BE1-B9C3-5768ABAF6CF7}"/>
              </a:ext>
            </a:extLst>
          </p:cNvPr>
          <p:cNvSpPr/>
          <p:nvPr/>
        </p:nvSpPr>
        <p:spPr>
          <a:xfrm>
            <a:off x="0" y="2169399"/>
            <a:ext cx="7556500" cy="2307631"/>
          </a:xfrm>
          <a:prstGeom prst="rect">
            <a:avLst/>
          </a:prstGeom>
          <a:solidFill>
            <a:srgbClr val="40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6FB987-54ED-456E-8D7E-0374A1C5D4B0}"/>
              </a:ext>
            </a:extLst>
          </p:cNvPr>
          <p:cNvSpPr txBox="1"/>
          <p:nvPr/>
        </p:nvSpPr>
        <p:spPr>
          <a:xfrm>
            <a:off x="489771" y="2506652"/>
            <a:ext cx="470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visibilité est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FF52FF-C6AF-49B2-8501-4C5211F50C34}"/>
              </a:ext>
            </a:extLst>
          </p:cNvPr>
          <p:cNvSpPr txBox="1"/>
          <p:nvPr/>
        </p:nvSpPr>
        <p:spPr>
          <a:xfrm>
            <a:off x="489771" y="307136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7200" b="1" dirty="0">
                <a:solidFill>
                  <a:schemeClr val="bg1"/>
                </a:solidFill>
                <a:latin typeface="Hobeaux" panose="04020A05040102020100" pitchFamily="82" charset="0"/>
              </a:rPr>
              <a:t>fondamentale.</a:t>
            </a:r>
            <a:endParaRPr lang="fr-CA" sz="7200" dirty="0">
              <a:latin typeface="Hobeaux" panose="04020A050401020201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7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07BD1CF-AD33-4429-BCC3-71CCCF401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66" y="21323"/>
            <a:ext cx="9342635" cy="683667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CFD998B-353C-4345-B6FD-67AA9DD08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FBAC568-5591-4755-A99D-3FA5984DB701}"/>
              </a:ext>
            </a:extLst>
          </p:cNvPr>
          <p:cNvSpPr txBox="1"/>
          <p:nvPr/>
        </p:nvSpPr>
        <p:spPr>
          <a:xfrm>
            <a:off x="489771" y="559931"/>
            <a:ext cx="4084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Vous assurez la relève du SFPQ.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A3A7A-0356-4BE1-B9C3-5768ABAF6CF7}"/>
              </a:ext>
            </a:extLst>
          </p:cNvPr>
          <p:cNvSpPr/>
          <p:nvPr/>
        </p:nvSpPr>
        <p:spPr>
          <a:xfrm>
            <a:off x="0" y="2169399"/>
            <a:ext cx="7556500" cy="2307631"/>
          </a:xfrm>
          <a:prstGeom prst="rect">
            <a:avLst/>
          </a:prstGeom>
          <a:solidFill>
            <a:srgbClr val="40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6FB987-54ED-456E-8D7E-0374A1C5D4B0}"/>
              </a:ext>
            </a:extLst>
          </p:cNvPr>
          <p:cNvSpPr txBox="1"/>
          <p:nvPr/>
        </p:nvSpPr>
        <p:spPr>
          <a:xfrm>
            <a:off x="489771" y="2506652"/>
            <a:ext cx="470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visibilité est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FF52FF-C6AF-49B2-8501-4C5211F50C34}"/>
              </a:ext>
            </a:extLst>
          </p:cNvPr>
          <p:cNvSpPr txBox="1"/>
          <p:nvPr/>
        </p:nvSpPr>
        <p:spPr>
          <a:xfrm>
            <a:off x="489771" y="307136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7200" b="1" dirty="0">
                <a:solidFill>
                  <a:schemeClr val="bg1"/>
                </a:solidFill>
                <a:latin typeface="Hobeaux" panose="04020A05040102020100" pitchFamily="82" charset="0"/>
              </a:rPr>
              <a:t>fondamentale.</a:t>
            </a:r>
            <a:endParaRPr lang="fr-CA" sz="7200" dirty="0">
              <a:latin typeface="Hobeaux" panose="04020A050401020201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id="{688A15A2-C3B4-4A1E-A52C-C200FDC1A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1" y="-1279525"/>
            <a:ext cx="12215831" cy="81375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50A434-BE59-4B3D-BF8D-5A5F375D3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691E2E-74AA-4DF8-B810-F6E65D2F14D1}"/>
              </a:ext>
            </a:extLst>
          </p:cNvPr>
          <p:cNvSpPr txBox="1"/>
          <p:nvPr/>
        </p:nvSpPr>
        <p:spPr>
          <a:xfrm>
            <a:off x="326312" y="5223014"/>
            <a:ext cx="8843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Inconsciemment, l’humain veut (</a:t>
            </a:r>
            <a:r>
              <a:rPr lang="fr-CA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doit:vital</a:t>
            </a:r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 appartenir à un groupe</a:t>
            </a:r>
          </a:p>
        </p:txBody>
      </p:sp>
    </p:spTree>
    <p:extLst>
      <p:ext uri="{BB962C8B-B14F-4D97-AF65-F5344CB8AC3E}">
        <p14:creationId xmlns:p14="http://schemas.microsoft.com/office/powerpoint/2010/main" val="326322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C9AC60D-20D7-40E0-86A0-BB340B0EA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41" y="2120721"/>
            <a:ext cx="7834259" cy="47372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2B16EB0-5948-480B-B780-6B9DF0733C8E}"/>
              </a:ext>
            </a:extLst>
          </p:cNvPr>
          <p:cNvSpPr txBox="1"/>
          <p:nvPr/>
        </p:nvSpPr>
        <p:spPr>
          <a:xfrm>
            <a:off x="440612" y="778014"/>
            <a:ext cx="3737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Communiquer pour les mobiliser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405D4C-D944-4DF5-9DD4-CE6330AA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rloge, tour, ciel, extérieur&#10;&#10;Description générée automatiquement">
            <a:extLst>
              <a:ext uri="{FF2B5EF4-FFF2-40B4-BE49-F238E27FC236}">
                <a16:creationId xmlns:a16="http://schemas.microsoft.com/office/drawing/2014/main" id="{B4008BE4-BE82-4A9F-A31E-E1C57EB0C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5C1E7A8-5E5A-48A9-9B07-61F9332AA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181652E-441C-4F16-B3E2-18676F521D7E}"/>
              </a:ext>
            </a:extLst>
          </p:cNvPr>
          <p:cNvSpPr txBox="1"/>
          <p:nvPr/>
        </p:nvSpPr>
        <p:spPr>
          <a:xfrm>
            <a:off x="1024813" y="1516727"/>
            <a:ext cx="4283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 rythme! Fréquence &amp; récurrence pour créer l’attente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6C3C8-99A1-44D7-A263-F330D5B79AB8}"/>
              </a:ext>
            </a:extLst>
          </p:cNvPr>
          <p:cNvSpPr/>
          <p:nvPr/>
        </p:nvSpPr>
        <p:spPr>
          <a:xfrm>
            <a:off x="0" y="508000"/>
            <a:ext cx="5308601" cy="736600"/>
          </a:xfrm>
          <a:prstGeom prst="rect">
            <a:avLst/>
          </a:prstGeom>
          <a:solidFill>
            <a:srgbClr val="E8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9D8CFF-7BD4-4FE3-9281-09FE95A20BCE}"/>
              </a:ext>
            </a:extLst>
          </p:cNvPr>
          <p:cNvSpPr txBox="1"/>
          <p:nvPr/>
        </p:nvSpPr>
        <p:spPr>
          <a:xfrm>
            <a:off x="338249" y="508000"/>
            <a:ext cx="428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Super important</a:t>
            </a:r>
          </a:p>
        </p:txBody>
      </p:sp>
    </p:spTree>
    <p:extLst>
      <p:ext uri="{BB962C8B-B14F-4D97-AF65-F5344CB8AC3E}">
        <p14:creationId xmlns:p14="http://schemas.microsoft.com/office/powerpoint/2010/main" val="137422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eau, ciel, plage&#10;&#10;Description générée automatiquement">
            <a:extLst>
              <a:ext uri="{FF2B5EF4-FFF2-40B4-BE49-F238E27FC236}">
                <a16:creationId xmlns:a16="http://schemas.microsoft.com/office/drawing/2014/main" id="{82286DBE-357E-4DF8-87FE-4A6ED9CF2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3300"/>
            <a:ext cx="12192000" cy="812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283E69-4246-4BAA-8A47-080C02F84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E3495D-13E0-4338-AC72-C7D94791804A}"/>
              </a:ext>
            </a:extLst>
          </p:cNvPr>
          <p:cNvSpPr/>
          <p:nvPr/>
        </p:nvSpPr>
        <p:spPr>
          <a:xfrm>
            <a:off x="6883399" y="914400"/>
            <a:ext cx="5308601" cy="736600"/>
          </a:xfrm>
          <a:prstGeom prst="rect">
            <a:avLst/>
          </a:prstGeom>
          <a:solidFill>
            <a:srgbClr val="53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13EC90-8C48-4B23-822C-740836747A97}"/>
              </a:ext>
            </a:extLst>
          </p:cNvPr>
          <p:cNvSpPr txBox="1"/>
          <p:nvPr/>
        </p:nvSpPr>
        <p:spPr>
          <a:xfrm>
            <a:off x="7578013" y="914400"/>
            <a:ext cx="428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Toujours présent</a:t>
            </a:r>
          </a:p>
        </p:txBody>
      </p:sp>
    </p:spTree>
    <p:extLst>
      <p:ext uri="{BB962C8B-B14F-4D97-AF65-F5344CB8AC3E}">
        <p14:creationId xmlns:p14="http://schemas.microsoft.com/office/powerpoint/2010/main" val="41235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34D4CC5-1422-433F-845E-A776EA33A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39C478-ECAA-4C6B-AA0E-0F677CC0F4E6}"/>
              </a:ext>
            </a:extLst>
          </p:cNvPr>
          <p:cNvSpPr txBox="1"/>
          <p:nvPr/>
        </p:nvSpPr>
        <p:spPr>
          <a:xfrm>
            <a:off x="2180253" y="2118261"/>
            <a:ext cx="7831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Avant de vous dire ce que le Service des communications peut faire pour vous…</a:t>
            </a:r>
          </a:p>
        </p:txBody>
      </p:sp>
    </p:spTree>
    <p:extLst>
      <p:ext uri="{BB962C8B-B14F-4D97-AF65-F5344CB8AC3E}">
        <p14:creationId xmlns:p14="http://schemas.microsoft.com/office/powerpoint/2010/main" val="129291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38EA2B-1FCB-43B2-8EA5-3F54A811449A}"/>
              </a:ext>
            </a:extLst>
          </p:cNvPr>
          <p:cNvSpPr txBox="1"/>
          <p:nvPr/>
        </p:nvSpPr>
        <p:spPr>
          <a:xfrm>
            <a:off x="4792867" y="1631651"/>
            <a:ext cx="6060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 dirty="0">
                <a:solidFill>
                  <a:srgbClr val="FFC613"/>
                </a:solidFill>
                <a:latin typeface="Century Gothic" panose="020B0502020202020204" pitchFamily="34" charset="0"/>
              </a:rPr>
              <a:t>Pourquoi</a:t>
            </a:r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voulez-vous </a:t>
            </a:r>
            <a:r>
              <a:rPr lang="fr-CA" sz="4000" b="1" dirty="0">
                <a:solidFill>
                  <a:srgbClr val="C4B2F2"/>
                </a:solidFill>
                <a:latin typeface="Century Gothic" panose="020B0502020202020204" pitchFamily="34" charset="0"/>
              </a:rPr>
              <a:t>mobiliser</a:t>
            </a:r>
            <a:r>
              <a:rPr lang="fr-CA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votre gang?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B3C043-6A1E-444C-9A9F-E4B6CA643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1" y="979382"/>
            <a:ext cx="4113970" cy="39821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007808-1360-40D1-AEDF-3D6C4130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3" y="5365300"/>
            <a:ext cx="979428" cy="12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7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276</Words>
  <Application>Microsoft Office PowerPoint</Application>
  <PresentationFormat>Grand écran</PresentationFormat>
  <Paragraphs>62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Hobeaux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Blais, Danie</dc:creator>
  <cp:lastModifiedBy>Blais, Danie</cp:lastModifiedBy>
  <cp:revision>22</cp:revision>
  <dcterms:created xsi:type="dcterms:W3CDTF">2021-09-27T18:12:21Z</dcterms:created>
  <dcterms:modified xsi:type="dcterms:W3CDTF">2021-09-28T16:31:17Z</dcterms:modified>
</cp:coreProperties>
</file>